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82" r:id="rId2"/>
  </p:sldIdLst>
  <p:sldSz cx="9601200" cy="128016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0" d="100"/>
          <a:sy n="40" d="100"/>
        </p:scale>
        <p:origin x="222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065CF-1F05-44F8-A2D3-8848266B5B28}" type="datetimeFigureOut">
              <a:rPr lang="en-US" smtClean="0"/>
              <a:t>4/8/2024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774EF-6BFE-4AD9-8766-C7D873351665}" type="slidenum">
              <a:rPr lang="en-US" smtClean="0"/>
              <a:t>‹#›</a:t>
            </a:fld>
            <a:endParaRPr lang="en-US"/>
          </a:p>
        </p:txBody>
      </p:sp>
    </p:spTree>
    <p:extLst>
      <p:ext uri="{BB962C8B-B14F-4D97-AF65-F5344CB8AC3E}">
        <p14:creationId xmlns:p14="http://schemas.microsoft.com/office/powerpoint/2010/main" val="427677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be67f60e52_1_119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be67f60e52_1_1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819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en-US"/>
              <a:t>Click to edit Master title style</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DCAA39-5EAA-4283-A75A-F1572B58B37A}"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335A2-B5D4-4AE1-85A5-B5768F3F4ADA}" type="slidenum">
              <a:rPr lang="en-US" smtClean="0"/>
              <a:t>‹#›</a:t>
            </a:fld>
            <a:endParaRPr lang="en-US"/>
          </a:p>
        </p:txBody>
      </p:sp>
    </p:spTree>
    <p:extLst>
      <p:ext uri="{BB962C8B-B14F-4D97-AF65-F5344CB8AC3E}">
        <p14:creationId xmlns:p14="http://schemas.microsoft.com/office/powerpoint/2010/main" val="315782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CAA39-5EAA-4283-A75A-F1572B58B37A}"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335A2-B5D4-4AE1-85A5-B5768F3F4ADA}" type="slidenum">
              <a:rPr lang="en-US" smtClean="0"/>
              <a:t>‹#›</a:t>
            </a:fld>
            <a:endParaRPr lang="en-US"/>
          </a:p>
        </p:txBody>
      </p:sp>
    </p:spTree>
    <p:extLst>
      <p:ext uri="{BB962C8B-B14F-4D97-AF65-F5344CB8AC3E}">
        <p14:creationId xmlns:p14="http://schemas.microsoft.com/office/powerpoint/2010/main" val="4133484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CAA39-5EAA-4283-A75A-F1572B58B37A}"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335A2-B5D4-4AE1-85A5-B5768F3F4ADA}" type="slidenum">
              <a:rPr lang="en-US" smtClean="0"/>
              <a:t>‹#›</a:t>
            </a:fld>
            <a:endParaRPr lang="en-US"/>
          </a:p>
        </p:txBody>
      </p:sp>
    </p:spTree>
    <p:extLst>
      <p:ext uri="{BB962C8B-B14F-4D97-AF65-F5344CB8AC3E}">
        <p14:creationId xmlns:p14="http://schemas.microsoft.com/office/powerpoint/2010/main" val="292883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CAA39-5EAA-4283-A75A-F1572B58B37A}"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335A2-B5D4-4AE1-85A5-B5768F3F4ADA}" type="slidenum">
              <a:rPr lang="en-US" smtClean="0"/>
              <a:t>‹#›</a:t>
            </a:fld>
            <a:endParaRPr lang="en-US"/>
          </a:p>
        </p:txBody>
      </p:sp>
    </p:spTree>
    <p:extLst>
      <p:ext uri="{BB962C8B-B14F-4D97-AF65-F5344CB8AC3E}">
        <p14:creationId xmlns:p14="http://schemas.microsoft.com/office/powerpoint/2010/main" val="409130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DCAA39-5EAA-4283-A75A-F1572B58B37A}"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335A2-B5D4-4AE1-85A5-B5768F3F4ADA}" type="slidenum">
              <a:rPr lang="en-US" smtClean="0"/>
              <a:t>‹#›</a:t>
            </a:fld>
            <a:endParaRPr lang="en-US"/>
          </a:p>
        </p:txBody>
      </p:sp>
    </p:spTree>
    <p:extLst>
      <p:ext uri="{BB962C8B-B14F-4D97-AF65-F5344CB8AC3E}">
        <p14:creationId xmlns:p14="http://schemas.microsoft.com/office/powerpoint/2010/main" val="2528663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DCAA39-5EAA-4283-A75A-F1572B58B37A}"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335A2-B5D4-4AE1-85A5-B5768F3F4ADA}" type="slidenum">
              <a:rPr lang="en-US" smtClean="0"/>
              <a:t>‹#›</a:t>
            </a:fld>
            <a:endParaRPr lang="en-US"/>
          </a:p>
        </p:txBody>
      </p:sp>
    </p:spTree>
    <p:extLst>
      <p:ext uri="{BB962C8B-B14F-4D97-AF65-F5344CB8AC3E}">
        <p14:creationId xmlns:p14="http://schemas.microsoft.com/office/powerpoint/2010/main" val="287297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4" name="Content Placeholder 3"/>
          <p:cNvSpPr>
            <a:spLocks noGrp="1"/>
          </p:cNvSpPr>
          <p:nvPr>
            <p:ph sz="half" idx="2"/>
          </p:nvPr>
        </p:nvSpPr>
        <p:spPr>
          <a:xfrm>
            <a:off x="661334" y="4676140"/>
            <a:ext cx="4061757"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4860608" y="4676140"/>
            <a:ext cx="4081761"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DCAA39-5EAA-4283-A75A-F1572B58B37A}" type="datetimeFigureOut">
              <a:rPr lang="en-US" smtClean="0"/>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E335A2-B5D4-4AE1-85A5-B5768F3F4ADA}" type="slidenum">
              <a:rPr lang="en-US" smtClean="0"/>
              <a:t>‹#›</a:t>
            </a:fld>
            <a:endParaRPr lang="en-US"/>
          </a:p>
        </p:txBody>
      </p:sp>
    </p:spTree>
    <p:extLst>
      <p:ext uri="{BB962C8B-B14F-4D97-AF65-F5344CB8AC3E}">
        <p14:creationId xmlns:p14="http://schemas.microsoft.com/office/powerpoint/2010/main" val="251620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DCAA39-5EAA-4283-A75A-F1572B58B37A}" type="datetimeFigureOut">
              <a:rPr lang="en-US" smtClean="0"/>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E335A2-B5D4-4AE1-85A5-B5768F3F4ADA}" type="slidenum">
              <a:rPr lang="en-US" smtClean="0"/>
              <a:t>‹#›</a:t>
            </a:fld>
            <a:endParaRPr lang="en-US"/>
          </a:p>
        </p:txBody>
      </p:sp>
    </p:spTree>
    <p:extLst>
      <p:ext uri="{BB962C8B-B14F-4D97-AF65-F5344CB8AC3E}">
        <p14:creationId xmlns:p14="http://schemas.microsoft.com/office/powerpoint/2010/main" val="3675667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CAA39-5EAA-4283-A75A-F1572B58B37A}" type="datetimeFigureOut">
              <a:rPr lang="en-US" smtClean="0"/>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E335A2-B5D4-4AE1-85A5-B5768F3F4ADA}" type="slidenum">
              <a:rPr lang="en-US" smtClean="0"/>
              <a:t>‹#›</a:t>
            </a:fld>
            <a:endParaRPr lang="en-US"/>
          </a:p>
        </p:txBody>
      </p:sp>
    </p:spTree>
    <p:extLst>
      <p:ext uri="{BB962C8B-B14F-4D97-AF65-F5344CB8AC3E}">
        <p14:creationId xmlns:p14="http://schemas.microsoft.com/office/powerpoint/2010/main" val="320929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FEDCAA39-5EAA-4283-A75A-F1572B58B37A}"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335A2-B5D4-4AE1-85A5-B5768F3F4ADA}" type="slidenum">
              <a:rPr lang="en-US" smtClean="0"/>
              <a:t>‹#›</a:t>
            </a:fld>
            <a:endParaRPr lang="en-US"/>
          </a:p>
        </p:txBody>
      </p:sp>
    </p:spTree>
    <p:extLst>
      <p:ext uri="{BB962C8B-B14F-4D97-AF65-F5344CB8AC3E}">
        <p14:creationId xmlns:p14="http://schemas.microsoft.com/office/powerpoint/2010/main" val="2789345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FEDCAA39-5EAA-4283-A75A-F1572B58B37A}"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335A2-B5D4-4AE1-85A5-B5768F3F4ADA}" type="slidenum">
              <a:rPr lang="en-US" smtClean="0"/>
              <a:t>‹#›</a:t>
            </a:fld>
            <a:endParaRPr lang="en-US"/>
          </a:p>
        </p:txBody>
      </p:sp>
    </p:spTree>
    <p:extLst>
      <p:ext uri="{BB962C8B-B14F-4D97-AF65-F5344CB8AC3E}">
        <p14:creationId xmlns:p14="http://schemas.microsoft.com/office/powerpoint/2010/main" val="1998599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FEDCAA39-5EAA-4283-A75A-F1572B58B37A}" type="datetimeFigureOut">
              <a:rPr lang="en-US" smtClean="0"/>
              <a:t>4/8/2024</a:t>
            </a:fld>
            <a:endParaRPr lang="en-US"/>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B0E335A2-B5D4-4AE1-85A5-B5768F3F4ADA}" type="slidenum">
              <a:rPr lang="en-US" smtClean="0"/>
              <a:t>‹#›</a:t>
            </a:fld>
            <a:endParaRPr lang="en-US"/>
          </a:p>
        </p:txBody>
      </p:sp>
    </p:spTree>
    <p:extLst>
      <p:ext uri="{BB962C8B-B14F-4D97-AF65-F5344CB8AC3E}">
        <p14:creationId xmlns:p14="http://schemas.microsoft.com/office/powerpoint/2010/main" val="267846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pic>
        <p:nvPicPr>
          <p:cNvPr id="6" name="Picture 5">
            <a:extLst>
              <a:ext uri="{FF2B5EF4-FFF2-40B4-BE49-F238E27FC236}">
                <a16:creationId xmlns:a16="http://schemas.microsoft.com/office/drawing/2014/main" id="{FFE20963-3547-4B22-9D4A-10807BD5ECA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341" y="353054"/>
            <a:ext cx="3550273" cy="1723972"/>
          </a:xfrm>
          <a:prstGeom prst="rect">
            <a:avLst/>
          </a:prstGeom>
        </p:spPr>
      </p:pic>
      <p:sp>
        <p:nvSpPr>
          <p:cNvPr id="9" name="TextBox 8">
            <a:extLst>
              <a:ext uri="{FF2B5EF4-FFF2-40B4-BE49-F238E27FC236}">
                <a16:creationId xmlns:a16="http://schemas.microsoft.com/office/drawing/2014/main" id="{2DE53D1D-0430-42F2-90E1-B033D9082DB0}"/>
              </a:ext>
            </a:extLst>
          </p:cNvPr>
          <p:cNvSpPr txBox="1"/>
          <p:nvPr/>
        </p:nvSpPr>
        <p:spPr>
          <a:xfrm>
            <a:off x="6199079" y="442866"/>
            <a:ext cx="4285922" cy="923330"/>
          </a:xfrm>
          <a:prstGeom prst="rect">
            <a:avLst/>
          </a:prstGeom>
          <a:noFill/>
        </p:spPr>
        <p:txBody>
          <a:bodyPr wrap="square" rtlCol="0">
            <a:spAutoFit/>
          </a:bodyPr>
          <a:lstStyle/>
          <a:p>
            <a:r>
              <a:rPr lang="en-US" sz="5400" dirty="0">
                <a:solidFill>
                  <a:schemeClr val="bg1"/>
                </a:solidFill>
              </a:rPr>
              <a:t>T Q A T</a:t>
            </a:r>
          </a:p>
        </p:txBody>
      </p:sp>
      <p:grpSp>
        <p:nvGrpSpPr>
          <p:cNvPr id="23" name="Group 22">
            <a:extLst>
              <a:ext uri="{FF2B5EF4-FFF2-40B4-BE49-F238E27FC236}">
                <a16:creationId xmlns:a16="http://schemas.microsoft.com/office/drawing/2014/main" id="{77DCD95E-8ED6-4717-BC02-452C798EBCBA}"/>
              </a:ext>
            </a:extLst>
          </p:cNvPr>
          <p:cNvGrpSpPr/>
          <p:nvPr/>
        </p:nvGrpSpPr>
        <p:grpSpPr>
          <a:xfrm>
            <a:off x="4800600" y="645608"/>
            <a:ext cx="4906611" cy="1405507"/>
            <a:chOff x="5677876" y="439356"/>
            <a:chExt cx="4906611" cy="1405507"/>
          </a:xfrm>
        </p:grpSpPr>
        <p:sp>
          <p:nvSpPr>
            <p:cNvPr id="52" name="TextBox 51">
              <a:extLst>
                <a:ext uri="{FF2B5EF4-FFF2-40B4-BE49-F238E27FC236}">
                  <a16:creationId xmlns:a16="http://schemas.microsoft.com/office/drawing/2014/main" id="{FB004A15-6BAD-43DF-AFE6-B33B95519F64}"/>
                </a:ext>
              </a:extLst>
            </p:cNvPr>
            <p:cNvSpPr txBox="1"/>
            <p:nvPr/>
          </p:nvSpPr>
          <p:spPr>
            <a:xfrm>
              <a:off x="5677876" y="521424"/>
              <a:ext cx="3454993" cy="1323439"/>
            </a:xfrm>
            <a:prstGeom prst="rect">
              <a:avLst/>
            </a:prstGeom>
            <a:solidFill>
              <a:schemeClr val="accent1"/>
            </a:solidFill>
          </p:spPr>
          <p:txBody>
            <a:bodyPr wrap="square" rtlCol="0">
              <a:spAutoFit/>
            </a:bodyPr>
            <a:lstStyle/>
            <a:p>
              <a:endParaRPr lang="en-US" sz="2000" b="1" dirty="0">
                <a:solidFill>
                  <a:schemeClr val="bg1"/>
                </a:solidFill>
              </a:endParaRPr>
            </a:p>
            <a:p>
              <a:endParaRPr lang="en-US" sz="2000" b="1" dirty="0">
                <a:solidFill>
                  <a:schemeClr val="bg1"/>
                </a:solidFill>
              </a:endParaRPr>
            </a:p>
            <a:p>
              <a:pPr algn="ctr"/>
              <a:r>
                <a:rPr lang="en-US" sz="2000" b="1" dirty="0">
                  <a:solidFill>
                    <a:schemeClr val="bg1"/>
                  </a:solidFill>
                </a:rPr>
                <a:t>Internal Quality Assurance Committee , Year 2022-23</a:t>
              </a:r>
            </a:p>
          </p:txBody>
        </p:sp>
        <p:sp>
          <p:nvSpPr>
            <p:cNvPr id="53" name="TextBox 52">
              <a:extLst>
                <a:ext uri="{FF2B5EF4-FFF2-40B4-BE49-F238E27FC236}">
                  <a16:creationId xmlns:a16="http://schemas.microsoft.com/office/drawing/2014/main" id="{95AE7EB3-9BF3-4926-9AE8-88F65725779C}"/>
                </a:ext>
              </a:extLst>
            </p:cNvPr>
            <p:cNvSpPr txBox="1"/>
            <p:nvPr/>
          </p:nvSpPr>
          <p:spPr>
            <a:xfrm>
              <a:off x="6298565" y="439356"/>
              <a:ext cx="4285922" cy="769441"/>
            </a:xfrm>
            <a:prstGeom prst="rect">
              <a:avLst/>
            </a:prstGeom>
            <a:noFill/>
          </p:spPr>
          <p:txBody>
            <a:bodyPr wrap="square" rtlCol="0">
              <a:spAutoFit/>
            </a:bodyPr>
            <a:lstStyle/>
            <a:p>
              <a:r>
                <a:rPr lang="en-US" sz="4400" dirty="0">
                  <a:solidFill>
                    <a:schemeClr val="bg1"/>
                  </a:solidFill>
                </a:rPr>
                <a:t>I Q A C</a:t>
              </a:r>
            </a:p>
          </p:txBody>
        </p:sp>
      </p:grpSp>
      <p:grpSp>
        <p:nvGrpSpPr>
          <p:cNvPr id="2" name="Group 1">
            <a:extLst>
              <a:ext uri="{FF2B5EF4-FFF2-40B4-BE49-F238E27FC236}">
                <a16:creationId xmlns:a16="http://schemas.microsoft.com/office/drawing/2014/main" id="{B479AC62-AA2D-49A9-8BA1-27A7DE045BA9}"/>
              </a:ext>
            </a:extLst>
          </p:cNvPr>
          <p:cNvGrpSpPr/>
          <p:nvPr/>
        </p:nvGrpSpPr>
        <p:grpSpPr>
          <a:xfrm>
            <a:off x="728544" y="2536120"/>
            <a:ext cx="7703731" cy="9864523"/>
            <a:chOff x="728544" y="2536120"/>
            <a:chExt cx="7703731" cy="9864523"/>
          </a:xfrm>
        </p:grpSpPr>
        <p:pic>
          <p:nvPicPr>
            <p:cNvPr id="3" name="Picture 2">
              <a:extLst>
                <a:ext uri="{FF2B5EF4-FFF2-40B4-BE49-F238E27FC236}">
                  <a16:creationId xmlns:a16="http://schemas.microsoft.com/office/drawing/2014/main" id="{A3F36620-CCE0-4C8C-B4CF-D4B4FFD084E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7687" t="26123" r="22993" b="24286"/>
            <a:stretch/>
          </p:blipFill>
          <p:spPr>
            <a:xfrm>
              <a:off x="6569220" y="2536121"/>
              <a:ext cx="1718781" cy="1915890"/>
            </a:xfrm>
            <a:prstGeom prst="rect">
              <a:avLst/>
            </a:prstGeom>
          </p:spPr>
        </p:pic>
        <p:pic>
          <p:nvPicPr>
            <p:cNvPr id="5" name="Picture 2">
              <a:extLst>
                <a:ext uri="{FF2B5EF4-FFF2-40B4-BE49-F238E27FC236}">
                  <a16:creationId xmlns:a16="http://schemas.microsoft.com/office/drawing/2014/main" id="{25A73F1E-A117-4DCC-B3CC-C43B5A89F9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5936" y="2536121"/>
              <a:ext cx="1769005" cy="1915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811B85D-CF38-40CB-95DE-0A7738982FD5}"/>
                </a:ext>
              </a:extLst>
            </p:cNvPr>
            <p:cNvPicPr>
              <a:picLocks noChangeAspect="1"/>
            </p:cNvPicPr>
            <p:nvPr/>
          </p:nvPicPr>
          <p:blipFill>
            <a:blip r:embed="rId6"/>
            <a:stretch>
              <a:fillRect/>
            </a:stretch>
          </p:blipFill>
          <p:spPr>
            <a:xfrm>
              <a:off x="4643623" y="2536121"/>
              <a:ext cx="1769005" cy="1915890"/>
            </a:xfrm>
            <a:prstGeom prst="rect">
              <a:avLst/>
            </a:prstGeom>
          </p:spPr>
        </p:pic>
        <p:pic>
          <p:nvPicPr>
            <p:cNvPr id="16" name="Picture 8">
              <a:extLst>
                <a:ext uri="{FF2B5EF4-FFF2-40B4-BE49-F238E27FC236}">
                  <a16:creationId xmlns:a16="http://schemas.microsoft.com/office/drawing/2014/main" id="{46B3348E-32FA-4CC2-98AB-F1CF30D7E7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512" y="5034329"/>
              <a:ext cx="1742988" cy="18877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C1152C9A-9418-4887-A241-78D95EF98A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3677" y="5016283"/>
              <a:ext cx="1769005" cy="1915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2F40BCCE-EA07-4907-B38D-8B726BC88D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0801" y="5016283"/>
              <a:ext cx="1767172" cy="19139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18D9F47-0FA3-4426-8E17-5C436FC25CE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8563"/>
            <a:stretch/>
          </p:blipFill>
          <p:spPr bwMode="auto">
            <a:xfrm>
              <a:off x="6542767" y="5016283"/>
              <a:ext cx="1758159" cy="19021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5CD2EF19-7C38-491A-AC77-BAD0BE33270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6194" y="7473442"/>
              <a:ext cx="1709973" cy="18519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3AD32512-0E60-4ACB-B300-5307C8B76E32}"/>
                </a:ext>
              </a:extLst>
            </p:cNvPr>
            <p:cNvPicPr>
              <a:picLocks noChangeAspect="1"/>
            </p:cNvPicPr>
            <p:nvPr/>
          </p:nvPicPr>
          <p:blipFill rotWithShape="1">
            <a:blip r:embed="rId12"/>
            <a:srcRect b="28850"/>
            <a:stretch/>
          </p:blipFill>
          <p:spPr>
            <a:xfrm>
              <a:off x="891319" y="2536121"/>
              <a:ext cx="1718781" cy="1927314"/>
            </a:xfrm>
            <a:prstGeom prst="rect">
              <a:avLst/>
            </a:prstGeom>
          </p:spPr>
        </p:pic>
        <p:pic>
          <p:nvPicPr>
            <p:cNvPr id="1038" name="Picture 14">
              <a:extLst>
                <a:ext uri="{FF2B5EF4-FFF2-40B4-BE49-F238E27FC236}">
                  <a16:creationId xmlns:a16="http://schemas.microsoft.com/office/drawing/2014/main" id="{7D9666E6-B830-43A4-BF25-0EABC96D86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656" y="9974702"/>
              <a:ext cx="1727293" cy="187071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CBE0B9CC-374F-4545-AD45-A5E57F6BA44C}"/>
                </a:ext>
              </a:extLst>
            </p:cNvPr>
            <p:cNvSpPr txBox="1"/>
            <p:nvPr/>
          </p:nvSpPr>
          <p:spPr>
            <a:xfrm>
              <a:off x="794351" y="4453474"/>
              <a:ext cx="1778091" cy="530915"/>
            </a:xfrm>
            <a:prstGeom prst="rect">
              <a:avLst/>
            </a:prstGeom>
            <a:noFill/>
          </p:spPr>
          <p:txBody>
            <a:bodyPr wrap="square" rtlCol="0">
              <a:spAutoFit/>
            </a:bodyPr>
            <a:lstStyle/>
            <a:p>
              <a:r>
                <a:rPr lang="en-US" sz="1050" b="1" dirty="0"/>
                <a:t>Ms. Pooja </a:t>
              </a:r>
              <a:r>
                <a:rPr lang="en-US" sz="1050" b="1" dirty="0" err="1"/>
                <a:t>Misal</a:t>
              </a:r>
              <a:endParaRPr lang="en-US" sz="1050" b="1" dirty="0"/>
            </a:p>
            <a:p>
              <a:r>
                <a:rPr lang="en-US" sz="900" dirty="0"/>
                <a:t>Director, S.M.E.F.’s Brick Group of Institutes</a:t>
              </a:r>
            </a:p>
          </p:txBody>
        </p:sp>
        <p:sp>
          <p:nvSpPr>
            <p:cNvPr id="74" name="TextBox 73">
              <a:extLst>
                <a:ext uri="{FF2B5EF4-FFF2-40B4-BE49-F238E27FC236}">
                  <a16:creationId xmlns:a16="http://schemas.microsoft.com/office/drawing/2014/main" id="{D68E8DFF-11D0-4F8A-832C-BDA15B2336C5}"/>
                </a:ext>
              </a:extLst>
            </p:cNvPr>
            <p:cNvSpPr txBox="1"/>
            <p:nvPr/>
          </p:nvSpPr>
          <p:spPr>
            <a:xfrm>
              <a:off x="2735796" y="4428927"/>
              <a:ext cx="1778091" cy="530915"/>
            </a:xfrm>
            <a:prstGeom prst="rect">
              <a:avLst/>
            </a:prstGeom>
            <a:noFill/>
          </p:spPr>
          <p:txBody>
            <a:bodyPr wrap="square" rtlCol="0">
              <a:spAutoFit/>
            </a:bodyPr>
            <a:lstStyle/>
            <a:p>
              <a:r>
                <a:rPr lang="en-US" sz="1050" b="1" dirty="0"/>
                <a:t>Dr. </a:t>
              </a:r>
              <a:r>
                <a:rPr lang="en-US" sz="1050" b="1" dirty="0" err="1"/>
                <a:t>Poorva</a:t>
              </a:r>
              <a:r>
                <a:rPr lang="en-US" sz="1050" b="1" dirty="0"/>
                <a:t> </a:t>
              </a:r>
              <a:r>
                <a:rPr lang="en-US" sz="1050" b="1" dirty="0" err="1"/>
                <a:t>Keskar</a:t>
              </a:r>
              <a:endParaRPr lang="en-US" sz="1050" b="1" dirty="0"/>
            </a:p>
            <a:p>
              <a:r>
                <a:rPr lang="en-US" sz="900" dirty="0"/>
                <a:t>Principal, S.M.E.F.’s Brick School of Architecture</a:t>
              </a:r>
            </a:p>
          </p:txBody>
        </p:sp>
        <p:sp>
          <p:nvSpPr>
            <p:cNvPr id="75" name="TextBox 74">
              <a:extLst>
                <a:ext uri="{FF2B5EF4-FFF2-40B4-BE49-F238E27FC236}">
                  <a16:creationId xmlns:a16="http://schemas.microsoft.com/office/drawing/2014/main" id="{8C9A7BB1-38A2-42FF-8290-FF69F0D65BF3}"/>
                </a:ext>
              </a:extLst>
            </p:cNvPr>
            <p:cNvSpPr txBox="1"/>
            <p:nvPr/>
          </p:nvSpPr>
          <p:spPr>
            <a:xfrm>
              <a:off x="4634537" y="4428927"/>
              <a:ext cx="1778091" cy="530915"/>
            </a:xfrm>
            <a:prstGeom prst="rect">
              <a:avLst/>
            </a:prstGeom>
            <a:noFill/>
          </p:spPr>
          <p:txBody>
            <a:bodyPr wrap="square" rtlCol="0">
              <a:spAutoFit/>
            </a:bodyPr>
            <a:lstStyle/>
            <a:p>
              <a:r>
                <a:rPr lang="en-US" sz="1050" b="1" dirty="0"/>
                <a:t>Ar. Manali Deshmukh</a:t>
              </a:r>
            </a:p>
            <a:p>
              <a:r>
                <a:rPr lang="en-US" sz="900" dirty="0"/>
                <a:t>Vice Principal, S.M.E.F.’s Brick School of Architecture</a:t>
              </a:r>
            </a:p>
          </p:txBody>
        </p:sp>
        <p:sp>
          <p:nvSpPr>
            <p:cNvPr id="76" name="TextBox 75">
              <a:extLst>
                <a:ext uri="{FF2B5EF4-FFF2-40B4-BE49-F238E27FC236}">
                  <a16:creationId xmlns:a16="http://schemas.microsoft.com/office/drawing/2014/main" id="{F114C094-E13E-4C24-90E5-A1D4365C0E7F}"/>
                </a:ext>
              </a:extLst>
            </p:cNvPr>
            <p:cNvSpPr txBox="1"/>
            <p:nvPr/>
          </p:nvSpPr>
          <p:spPr>
            <a:xfrm>
              <a:off x="6554590" y="4452012"/>
              <a:ext cx="1733411" cy="530915"/>
            </a:xfrm>
            <a:prstGeom prst="rect">
              <a:avLst/>
            </a:prstGeom>
            <a:noFill/>
          </p:spPr>
          <p:txBody>
            <a:bodyPr wrap="square" rtlCol="0">
              <a:spAutoFit/>
            </a:bodyPr>
            <a:lstStyle/>
            <a:p>
              <a:r>
                <a:rPr lang="en-US" sz="1050" b="1" dirty="0"/>
                <a:t>Ar. Shraddha Manjrekar</a:t>
              </a:r>
            </a:p>
            <a:p>
              <a:r>
                <a:rPr lang="en-US" sz="900" dirty="0"/>
                <a:t>IQAC Coordinator, S.M.E.F.’s Brick School of Architecture</a:t>
              </a:r>
            </a:p>
          </p:txBody>
        </p:sp>
        <p:sp>
          <p:nvSpPr>
            <p:cNvPr id="77" name="TextBox 76">
              <a:extLst>
                <a:ext uri="{FF2B5EF4-FFF2-40B4-BE49-F238E27FC236}">
                  <a16:creationId xmlns:a16="http://schemas.microsoft.com/office/drawing/2014/main" id="{53B421DD-F513-465F-ACDF-392D3BACCCCC}"/>
                </a:ext>
              </a:extLst>
            </p:cNvPr>
            <p:cNvSpPr txBox="1"/>
            <p:nvPr/>
          </p:nvSpPr>
          <p:spPr>
            <a:xfrm>
              <a:off x="2679166" y="6923718"/>
              <a:ext cx="1733411" cy="530915"/>
            </a:xfrm>
            <a:prstGeom prst="rect">
              <a:avLst/>
            </a:prstGeom>
            <a:noFill/>
          </p:spPr>
          <p:txBody>
            <a:bodyPr wrap="square" rtlCol="0">
              <a:spAutoFit/>
            </a:bodyPr>
            <a:lstStyle/>
            <a:p>
              <a:r>
                <a:rPr lang="en-US" sz="1050" b="1" dirty="0"/>
                <a:t>Dr. </a:t>
              </a:r>
              <a:r>
                <a:rPr lang="en-US" sz="1050" b="1" dirty="0" err="1"/>
                <a:t>Vaidehi</a:t>
              </a:r>
              <a:r>
                <a:rPr lang="en-US" sz="1050" b="1" dirty="0"/>
                <a:t> </a:t>
              </a:r>
              <a:r>
                <a:rPr lang="en-US" sz="1050" b="1" dirty="0" err="1"/>
                <a:t>Lavand</a:t>
              </a:r>
              <a:endParaRPr lang="en-US" sz="1050" b="1" dirty="0"/>
            </a:p>
            <a:p>
              <a:r>
                <a:rPr lang="en-US" sz="900" dirty="0"/>
                <a:t>Research Cell Head, S.M.E.F.’s Brick School of Architecture</a:t>
              </a:r>
            </a:p>
          </p:txBody>
        </p:sp>
        <p:sp>
          <p:nvSpPr>
            <p:cNvPr id="78" name="TextBox 77">
              <a:extLst>
                <a:ext uri="{FF2B5EF4-FFF2-40B4-BE49-F238E27FC236}">
                  <a16:creationId xmlns:a16="http://schemas.microsoft.com/office/drawing/2014/main" id="{D861612E-EE00-462B-AD7F-A888D02E638B}"/>
                </a:ext>
              </a:extLst>
            </p:cNvPr>
            <p:cNvSpPr txBox="1"/>
            <p:nvPr/>
          </p:nvSpPr>
          <p:spPr>
            <a:xfrm>
              <a:off x="4615278" y="6918453"/>
              <a:ext cx="1733411" cy="530915"/>
            </a:xfrm>
            <a:prstGeom prst="rect">
              <a:avLst/>
            </a:prstGeom>
            <a:noFill/>
          </p:spPr>
          <p:txBody>
            <a:bodyPr wrap="square" rtlCol="0">
              <a:spAutoFit/>
            </a:bodyPr>
            <a:lstStyle/>
            <a:p>
              <a:r>
                <a:rPr lang="en-US" sz="1050" b="1" dirty="0"/>
                <a:t>Ar. Sudhir Deshpande</a:t>
              </a:r>
            </a:p>
            <a:p>
              <a:r>
                <a:rPr lang="en-US" sz="900" dirty="0"/>
                <a:t>Examination Cell Head, S.M.E.F.’s Brick School of Architecture</a:t>
              </a:r>
            </a:p>
          </p:txBody>
        </p:sp>
        <p:sp>
          <p:nvSpPr>
            <p:cNvPr id="79" name="TextBox 78">
              <a:extLst>
                <a:ext uri="{FF2B5EF4-FFF2-40B4-BE49-F238E27FC236}">
                  <a16:creationId xmlns:a16="http://schemas.microsoft.com/office/drawing/2014/main" id="{63BC376D-E07D-4E47-9793-F3E196EE8820}"/>
                </a:ext>
              </a:extLst>
            </p:cNvPr>
            <p:cNvSpPr txBox="1"/>
            <p:nvPr/>
          </p:nvSpPr>
          <p:spPr>
            <a:xfrm>
              <a:off x="6474393" y="6911504"/>
              <a:ext cx="1733411" cy="530915"/>
            </a:xfrm>
            <a:prstGeom prst="rect">
              <a:avLst/>
            </a:prstGeom>
            <a:noFill/>
          </p:spPr>
          <p:txBody>
            <a:bodyPr wrap="square" rtlCol="0">
              <a:spAutoFit/>
            </a:bodyPr>
            <a:lstStyle/>
            <a:p>
              <a:r>
                <a:rPr lang="en-US" sz="1050" b="1" dirty="0"/>
                <a:t>Ar. Ketaki Gujar</a:t>
              </a:r>
            </a:p>
            <a:p>
              <a:r>
                <a:rPr lang="en-US" sz="900" dirty="0"/>
                <a:t>Publication Cell Head, S.M.E.F.’s Brick School of Architecture</a:t>
              </a:r>
            </a:p>
          </p:txBody>
        </p:sp>
        <p:sp>
          <p:nvSpPr>
            <p:cNvPr id="80" name="TextBox 79">
              <a:extLst>
                <a:ext uri="{FF2B5EF4-FFF2-40B4-BE49-F238E27FC236}">
                  <a16:creationId xmlns:a16="http://schemas.microsoft.com/office/drawing/2014/main" id="{3F93F7C3-7DA8-492E-B14B-96C15D5420EA}"/>
                </a:ext>
              </a:extLst>
            </p:cNvPr>
            <p:cNvSpPr txBox="1"/>
            <p:nvPr/>
          </p:nvSpPr>
          <p:spPr>
            <a:xfrm>
              <a:off x="753728" y="9286961"/>
              <a:ext cx="1733411" cy="669414"/>
            </a:xfrm>
            <a:prstGeom prst="rect">
              <a:avLst/>
            </a:prstGeom>
            <a:noFill/>
          </p:spPr>
          <p:txBody>
            <a:bodyPr wrap="square" rtlCol="0">
              <a:spAutoFit/>
            </a:bodyPr>
            <a:lstStyle/>
            <a:p>
              <a:r>
                <a:rPr lang="en-US" sz="1050" b="1" dirty="0"/>
                <a:t>Ar. </a:t>
              </a:r>
              <a:r>
                <a:rPr lang="en-US" sz="1050" b="1" dirty="0" err="1"/>
                <a:t>Sharduli</a:t>
              </a:r>
              <a:r>
                <a:rPr lang="en-US" sz="1050" b="1" dirty="0"/>
                <a:t> Joshi</a:t>
              </a:r>
            </a:p>
            <a:p>
              <a:r>
                <a:rPr lang="en-US" sz="900" dirty="0"/>
                <a:t>Academic Committee Member, S.M.E.F.’s Brick School of Architecture</a:t>
              </a:r>
            </a:p>
          </p:txBody>
        </p:sp>
        <p:sp>
          <p:nvSpPr>
            <p:cNvPr id="81" name="TextBox 80">
              <a:extLst>
                <a:ext uri="{FF2B5EF4-FFF2-40B4-BE49-F238E27FC236}">
                  <a16:creationId xmlns:a16="http://schemas.microsoft.com/office/drawing/2014/main" id="{2E006508-567B-45FC-9160-65A6390AD135}"/>
                </a:ext>
              </a:extLst>
            </p:cNvPr>
            <p:cNvSpPr txBox="1"/>
            <p:nvPr/>
          </p:nvSpPr>
          <p:spPr>
            <a:xfrm>
              <a:off x="728544" y="6908689"/>
              <a:ext cx="1733411" cy="530915"/>
            </a:xfrm>
            <a:prstGeom prst="rect">
              <a:avLst/>
            </a:prstGeom>
            <a:noFill/>
          </p:spPr>
          <p:txBody>
            <a:bodyPr wrap="square" rtlCol="0">
              <a:spAutoFit/>
            </a:bodyPr>
            <a:lstStyle/>
            <a:p>
              <a:r>
                <a:rPr lang="en-US" sz="1050" b="1" dirty="0"/>
                <a:t>Ar. </a:t>
              </a:r>
              <a:r>
                <a:rPr lang="en-US" sz="1050" b="1" dirty="0" err="1"/>
                <a:t>Abhang</a:t>
              </a:r>
              <a:r>
                <a:rPr lang="en-US" sz="1050" b="1" dirty="0"/>
                <a:t> </a:t>
              </a:r>
              <a:r>
                <a:rPr lang="en-US" sz="1050" b="1" dirty="0" err="1"/>
                <a:t>Kamble</a:t>
              </a:r>
              <a:endParaRPr lang="en-US" sz="1050" b="1" dirty="0"/>
            </a:p>
            <a:p>
              <a:r>
                <a:rPr lang="en-US" sz="900" dirty="0"/>
                <a:t>Design Chair, S.M.E.F.’s Brick School of Architecture</a:t>
              </a:r>
            </a:p>
          </p:txBody>
        </p:sp>
        <p:grpSp>
          <p:nvGrpSpPr>
            <p:cNvPr id="24" name="Group 23">
              <a:extLst>
                <a:ext uri="{FF2B5EF4-FFF2-40B4-BE49-F238E27FC236}">
                  <a16:creationId xmlns:a16="http://schemas.microsoft.com/office/drawing/2014/main" id="{6DA21477-C68C-4F0D-8192-6CA7A5F13557}"/>
                </a:ext>
              </a:extLst>
            </p:cNvPr>
            <p:cNvGrpSpPr/>
            <p:nvPr/>
          </p:nvGrpSpPr>
          <p:grpSpPr>
            <a:xfrm>
              <a:off x="2698189" y="9972879"/>
              <a:ext cx="5577503" cy="2427764"/>
              <a:chOff x="2721630" y="7143047"/>
              <a:chExt cx="5577503" cy="2427764"/>
            </a:xfrm>
          </p:grpSpPr>
          <p:pic>
            <p:nvPicPr>
              <p:cNvPr id="1040" name="Picture 16">
                <a:extLst>
                  <a:ext uri="{FF2B5EF4-FFF2-40B4-BE49-F238E27FC236}">
                    <a16:creationId xmlns:a16="http://schemas.microsoft.com/office/drawing/2014/main" id="{2F3E9268-CF4B-4FFC-AA56-BA0C52D4167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01067" y="7145461"/>
                <a:ext cx="1798066" cy="18652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B44F8FE6-8CC4-4735-A73A-282862368D6F}"/>
                  </a:ext>
                </a:extLst>
              </p:cNvPr>
              <p:cNvPicPr>
                <a:picLocks noChangeAspect="1"/>
              </p:cNvPicPr>
              <p:nvPr/>
            </p:nvPicPr>
            <p:blipFill rotWithShape="1">
              <a:blip r:embed="rId15"/>
              <a:srcRect l="10863" r="13438" b="18015"/>
              <a:stretch/>
            </p:blipFill>
            <p:spPr>
              <a:xfrm>
                <a:off x="4647498" y="7145461"/>
                <a:ext cx="1722277" cy="1865283"/>
              </a:xfrm>
              <a:prstGeom prst="rect">
                <a:avLst/>
              </a:prstGeom>
            </p:spPr>
          </p:pic>
          <p:pic>
            <p:nvPicPr>
              <p:cNvPr id="19" name="Picture 18">
                <a:extLst>
                  <a:ext uri="{FF2B5EF4-FFF2-40B4-BE49-F238E27FC236}">
                    <a16:creationId xmlns:a16="http://schemas.microsoft.com/office/drawing/2014/main" id="{AA411385-E046-48D5-89DF-952EF6F44020}"/>
                  </a:ext>
                </a:extLst>
              </p:cNvPr>
              <p:cNvPicPr>
                <a:picLocks noChangeAspect="1"/>
              </p:cNvPicPr>
              <p:nvPr/>
            </p:nvPicPr>
            <p:blipFill rotWithShape="1">
              <a:blip r:embed="rId16"/>
              <a:srcRect l="35807" t="18793" r="36869" b="28840"/>
              <a:stretch/>
            </p:blipFill>
            <p:spPr>
              <a:xfrm>
                <a:off x="2789643" y="7143047"/>
                <a:ext cx="1745783" cy="1881050"/>
              </a:xfrm>
              <a:prstGeom prst="rect">
                <a:avLst/>
              </a:prstGeom>
            </p:spPr>
          </p:pic>
          <p:sp>
            <p:nvSpPr>
              <p:cNvPr id="82" name="TextBox 81">
                <a:extLst>
                  <a:ext uri="{FF2B5EF4-FFF2-40B4-BE49-F238E27FC236}">
                    <a16:creationId xmlns:a16="http://schemas.microsoft.com/office/drawing/2014/main" id="{E1F5B80B-D486-46A7-984B-2C9CF6587A6C}"/>
                  </a:ext>
                </a:extLst>
              </p:cNvPr>
              <p:cNvSpPr txBox="1"/>
              <p:nvPr/>
            </p:nvSpPr>
            <p:spPr>
              <a:xfrm>
                <a:off x="2721630" y="9024097"/>
                <a:ext cx="1733411" cy="530915"/>
              </a:xfrm>
              <a:prstGeom prst="rect">
                <a:avLst/>
              </a:prstGeom>
              <a:noFill/>
            </p:spPr>
            <p:txBody>
              <a:bodyPr wrap="square" rtlCol="0">
                <a:spAutoFit/>
              </a:bodyPr>
              <a:lstStyle/>
              <a:p>
                <a:r>
                  <a:rPr lang="en-US" sz="1050" b="1" dirty="0"/>
                  <a:t>Ar. </a:t>
                </a:r>
                <a:r>
                  <a:rPr lang="en-US" sz="1050" b="1" dirty="0" err="1"/>
                  <a:t>Bhairumal</a:t>
                </a:r>
                <a:r>
                  <a:rPr lang="en-US" sz="1050" b="1" dirty="0"/>
                  <a:t> </a:t>
                </a:r>
                <a:r>
                  <a:rPr lang="en-US" sz="1050" b="1" dirty="0" err="1"/>
                  <a:t>Sutar</a:t>
                </a:r>
                <a:endParaRPr lang="en-US" sz="1050" b="1" dirty="0"/>
              </a:p>
              <a:p>
                <a:r>
                  <a:rPr lang="en-US" sz="900" dirty="0"/>
                  <a:t>Alumni, S.M.E.F.’s Brick School of Architecture</a:t>
                </a:r>
              </a:p>
            </p:txBody>
          </p:sp>
          <p:sp>
            <p:nvSpPr>
              <p:cNvPr id="83" name="TextBox 82">
                <a:extLst>
                  <a:ext uri="{FF2B5EF4-FFF2-40B4-BE49-F238E27FC236}">
                    <a16:creationId xmlns:a16="http://schemas.microsoft.com/office/drawing/2014/main" id="{0D1312BA-5344-49BD-9B8C-B2E9B3821F70}"/>
                  </a:ext>
                </a:extLst>
              </p:cNvPr>
              <p:cNvSpPr txBox="1"/>
              <p:nvPr/>
            </p:nvSpPr>
            <p:spPr>
              <a:xfrm>
                <a:off x="4575248" y="9039896"/>
                <a:ext cx="1826533" cy="530915"/>
              </a:xfrm>
              <a:prstGeom prst="rect">
                <a:avLst/>
              </a:prstGeom>
              <a:noFill/>
            </p:spPr>
            <p:txBody>
              <a:bodyPr wrap="square" rtlCol="0">
                <a:spAutoFit/>
              </a:bodyPr>
              <a:lstStyle/>
              <a:p>
                <a:r>
                  <a:rPr lang="en-US" sz="1050" b="1" dirty="0"/>
                  <a:t>Mr. Swapnil </a:t>
                </a:r>
                <a:r>
                  <a:rPr lang="en-US" sz="1050" b="1" dirty="0" err="1"/>
                  <a:t>Wagh</a:t>
                </a:r>
                <a:endParaRPr lang="en-US" sz="1050" b="1" dirty="0"/>
              </a:p>
              <a:p>
                <a:r>
                  <a:rPr lang="en-US" sz="900" dirty="0"/>
                  <a:t>Student, S.M.E.F.’s Brick School of Architecture</a:t>
                </a:r>
              </a:p>
            </p:txBody>
          </p:sp>
          <p:sp>
            <p:nvSpPr>
              <p:cNvPr id="84" name="TextBox 83">
                <a:extLst>
                  <a:ext uri="{FF2B5EF4-FFF2-40B4-BE49-F238E27FC236}">
                    <a16:creationId xmlns:a16="http://schemas.microsoft.com/office/drawing/2014/main" id="{43617B89-43F6-4F8D-91E9-30ED17DE9963}"/>
                  </a:ext>
                </a:extLst>
              </p:cNvPr>
              <p:cNvSpPr txBox="1"/>
              <p:nvPr/>
            </p:nvSpPr>
            <p:spPr>
              <a:xfrm>
                <a:off x="6434958" y="9039895"/>
                <a:ext cx="1826533" cy="530915"/>
              </a:xfrm>
              <a:prstGeom prst="rect">
                <a:avLst/>
              </a:prstGeom>
              <a:noFill/>
            </p:spPr>
            <p:txBody>
              <a:bodyPr wrap="square" rtlCol="0">
                <a:spAutoFit/>
              </a:bodyPr>
              <a:lstStyle/>
              <a:p>
                <a:r>
                  <a:rPr lang="en-US" sz="1050" b="1" dirty="0"/>
                  <a:t>Mr. Chandan </a:t>
                </a:r>
                <a:r>
                  <a:rPr lang="en-US" sz="1050" b="1" dirty="0" err="1"/>
                  <a:t>Chaughule</a:t>
                </a:r>
                <a:endParaRPr lang="en-US" sz="1050" b="1" dirty="0"/>
              </a:p>
              <a:p>
                <a:r>
                  <a:rPr lang="en-US" sz="900" dirty="0"/>
                  <a:t>Admin Representative, S.M.E.F.’s Brick School of Architecture</a:t>
                </a:r>
              </a:p>
            </p:txBody>
          </p:sp>
        </p:grpSp>
        <p:sp>
          <p:nvSpPr>
            <p:cNvPr id="85" name="TextBox 84">
              <a:extLst>
                <a:ext uri="{FF2B5EF4-FFF2-40B4-BE49-F238E27FC236}">
                  <a16:creationId xmlns:a16="http://schemas.microsoft.com/office/drawing/2014/main" id="{CC0222A5-4CE1-40B5-868F-3A54A9B56802}"/>
                </a:ext>
              </a:extLst>
            </p:cNvPr>
            <p:cNvSpPr txBox="1"/>
            <p:nvPr/>
          </p:nvSpPr>
          <p:spPr>
            <a:xfrm>
              <a:off x="794351" y="11842169"/>
              <a:ext cx="1826533" cy="530915"/>
            </a:xfrm>
            <a:prstGeom prst="rect">
              <a:avLst/>
            </a:prstGeom>
            <a:noFill/>
          </p:spPr>
          <p:txBody>
            <a:bodyPr wrap="square" rtlCol="0">
              <a:spAutoFit/>
            </a:bodyPr>
            <a:lstStyle/>
            <a:p>
              <a:r>
                <a:rPr lang="en-US" sz="1050" b="1" dirty="0"/>
                <a:t>Ms. Rupali </a:t>
              </a:r>
              <a:r>
                <a:rPr lang="en-US" sz="1050" b="1" dirty="0" err="1"/>
                <a:t>Dhanwade</a:t>
              </a:r>
              <a:endParaRPr lang="en-US" sz="1050" b="1" dirty="0"/>
            </a:p>
            <a:p>
              <a:r>
                <a:rPr lang="en-US" sz="900" dirty="0"/>
                <a:t>Admin Representative, S.M.E.F.’s Brick School of Architecture</a:t>
              </a:r>
            </a:p>
          </p:txBody>
        </p:sp>
        <p:grpSp>
          <p:nvGrpSpPr>
            <p:cNvPr id="25" name="Group 24">
              <a:extLst>
                <a:ext uri="{FF2B5EF4-FFF2-40B4-BE49-F238E27FC236}">
                  <a16:creationId xmlns:a16="http://schemas.microsoft.com/office/drawing/2014/main" id="{B492C0C0-7705-48E9-ABBB-1C756D39C38C}"/>
                </a:ext>
              </a:extLst>
            </p:cNvPr>
            <p:cNvGrpSpPr/>
            <p:nvPr/>
          </p:nvGrpSpPr>
          <p:grpSpPr>
            <a:xfrm>
              <a:off x="2688373" y="7473945"/>
              <a:ext cx="5743902" cy="2411129"/>
              <a:chOff x="2700539" y="9691304"/>
              <a:chExt cx="5743902" cy="2411129"/>
            </a:xfrm>
          </p:grpSpPr>
          <p:pic>
            <p:nvPicPr>
              <p:cNvPr id="1042" name="Picture 18">
                <a:extLst>
                  <a:ext uri="{FF2B5EF4-FFF2-40B4-BE49-F238E27FC236}">
                    <a16:creationId xmlns:a16="http://schemas.microsoft.com/office/drawing/2014/main" id="{46C97772-3FED-4906-8438-5DE9E3A5DF1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55214" y="9691304"/>
                <a:ext cx="1820034" cy="186347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ontact - Shruti Nigudkar">
                <a:extLst>
                  <a:ext uri="{FF2B5EF4-FFF2-40B4-BE49-F238E27FC236}">
                    <a16:creationId xmlns:a16="http://schemas.microsoft.com/office/drawing/2014/main" id="{A335BD8C-47A3-486A-A612-D57B9A920C7E}"/>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8581" t="9494" b="4481"/>
              <a:stretch/>
            </p:blipFill>
            <p:spPr bwMode="auto">
              <a:xfrm>
                <a:off x="4678652" y="9696681"/>
                <a:ext cx="1714560" cy="184607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ustainability Initiatives">
                <a:extLst>
                  <a:ext uri="{FF2B5EF4-FFF2-40B4-BE49-F238E27FC236}">
                    <a16:creationId xmlns:a16="http://schemas.microsoft.com/office/drawing/2014/main" id="{079A1CD7-22D0-4551-9C59-D1E4CFFFCA7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54591" y="9696680"/>
                <a:ext cx="1643710" cy="1834033"/>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DE107094-5E93-467F-A3CB-578649558321}"/>
                  </a:ext>
                </a:extLst>
              </p:cNvPr>
              <p:cNvSpPr txBox="1"/>
              <p:nvPr/>
            </p:nvSpPr>
            <p:spPr>
              <a:xfrm>
                <a:off x="2700539" y="11528842"/>
                <a:ext cx="1924254" cy="530915"/>
              </a:xfrm>
              <a:prstGeom prst="rect">
                <a:avLst/>
              </a:prstGeom>
              <a:noFill/>
            </p:spPr>
            <p:txBody>
              <a:bodyPr wrap="square" rtlCol="0">
                <a:spAutoFit/>
              </a:bodyPr>
              <a:lstStyle/>
              <a:p>
                <a:r>
                  <a:rPr lang="en-US" sz="1050" b="1" dirty="0"/>
                  <a:t>Ar. Vishwas Kulkarni</a:t>
                </a:r>
              </a:p>
              <a:p>
                <a:r>
                  <a:rPr lang="en-US" sz="900" dirty="0"/>
                  <a:t>Industrialist and Employer</a:t>
                </a:r>
              </a:p>
              <a:p>
                <a:r>
                  <a:rPr lang="en-US" sz="900" dirty="0"/>
                  <a:t>Director, VK A Architecture</a:t>
                </a:r>
              </a:p>
            </p:txBody>
          </p:sp>
          <p:sp>
            <p:nvSpPr>
              <p:cNvPr id="87" name="TextBox 86">
                <a:extLst>
                  <a:ext uri="{FF2B5EF4-FFF2-40B4-BE49-F238E27FC236}">
                    <a16:creationId xmlns:a16="http://schemas.microsoft.com/office/drawing/2014/main" id="{9EBD9A21-E87C-4CB4-8B79-186B0C6A203F}"/>
                  </a:ext>
                </a:extLst>
              </p:cNvPr>
              <p:cNvSpPr txBox="1"/>
              <p:nvPr/>
            </p:nvSpPr>
            <p:spPr>
              <a:xfrm>
                <a:off x="4654890" y="11554783"/>
                <a:ext cx="1924254" cy="530915"/>
              </a:xfrm>
              <a:prstGeom prst="rect">
                <a:avLst/>
              </a:prstGeom>
              <a:noFill/>
            </p:spPr>
            <p:txBody>
              <a:bodyPr wrap="square" rtlCol="0">
                <a:spAutoFit/>
              </a:bodyPr>
              <a:lstStyle/>
              <a:p>
                <a:r>
                  <a:rPr lang="en-US" sz="1050" b="1" dirty="0"/>
                  <a:t>Dr. Shruti </a:t>
                </a:r>
                <a:r>
                  <a:rPr lang="en-US" sz="1050" b="1" dirty="0" err="1"/>
                  <a:t>Nigudkar</a:t>
                </a:r>
                <a:endParaRPr lang="en-US" sz="1050" b="1" dirty="0"/>
              </a:p>
              <a:p>
                <a:r>
                  <a:rPr lang="en-US" sz="900" dirty="0"/>
                  <a:t>Stakeholder, Head of MIT WPU School of Visual Arts – Fine Arts</a:t>
                </a:r>
              </a:p>
            </p:txBody>
          </p:sp>
          <p:sp>
            <p:nvSpPr>
              <p:cNvPr id="88" name="TextBox 87">
                <a:extLst>
                  <a:ext uri="{FF2B5EF4-FFF2-40B4-BE49-F238E27FC236}">
                    <a16:creationId xmlns:a16="http://schemas.microsoft.com/office/drawing/2014/main" id="{71CB5ADD-A7B5-4206-9101-012CFBC896CD}"/>
                  </a:ext>
                </a:extLst>
              </p:cNvPr>
              <p:cNvSpPr txBox="1"/>
              <p:nvPr/>
            </p:nvSpPr>
            <p:spPr>
              <a:xfrm>
                <a:off x="6520187" y="11571518"/>
                <a:ext cx="1924254" cy="530915"/>
              </a:xfrm>
              <a:prstGeom prst="rect">
                <a:avLst/>
              </a:prstGeom>
              <a:noFill/>
            </p:spPr>
            <p:txBody>
              <a:bodyPr wrap="square" rtlCol="0">
                <a:spAutoFit/>
              </a:bodyPr>
              <a:lstStyle/>
              <a:p>
                <a:r>
                  <a:rPr lang="en-US" sz="1050" b="1" dirty="0"/>
                  <a:t>Mr. Amol </a:t>
                </a:r>
                <a:r>
                  <a:rPr lang="en-US" sz="1050" b="1" dirty="0" err="1"/>
                  <a:t>Umbarje</a:t>
                </a:r>
                <a:endParaRPr lang="en-US" sz="1050" b="1" dirty="0"/>
              </a:p>
              <a:p>
                <a:r>
                  <a:rPr lang="en-US" sz="900" dirty="0"/>
                  <a:t>NGO representative</a:t>
                </a:r>
              </a:p>
              <a:p>
                <a:r>
                  <a:rPr lang="en-US" sz="900" dirty="0"/>
                  <a:t>Sustainability Initiatives, Pune</a:t>
                </a:r>
              </a:p>
            </p:txBody>
          </p:sp>
        </p:grpSp>
        <p:sp>
          <p:nvSpPr>
            <p:cNvPr id="26" name="Rectangle 25">
              <a:extLst>
                <a:ext uri="{FF2B5EF4-FFF2-40B4-BE49-F238E27FC236}">
                  <a16:creationId xmlns:a16="http://schemas.microsoft.com/office/drawing/2014/main" id="{936C9B16-9D86-41ED-9EB7-D519C2819502}"/>
                </a:ext>
              </a:extLst>
            </p:cNvPr>
            <p:cNvSpPr/>
            <p:nvPr/>
          </p:nvSpPr>
          <p:spPr>
            <a:xfrm>
              <a:off x="2572442" y="2536121"/>
              <a:ext cx="171825" cy="9317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6CD96B6-92B8-4406-9662-1D2154445BF6}"/>
                </a:ext>
              </a:extLst>
            </p:cNvPr>
            <p:cNvSpPr/>
            <p:nvPr/>
          </p:nvSpPr>
          <p:spPr>
            <a:xfrm>
              <a:off x="4509526" y="2536121"/>
              <a:ext cx="114446" cy="9333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CC7DB2E9-2AE3-45C8-898D-39EC078C963E}"/>
                </a:ext>
              </a:extLst>
            </p:cNvPr>
            <p:cNvSpPr/>
            <p:nvPr/>
          </p:nvSpPr>
          <p:spPr>
            <a:xfrm>
              <a:off x="6404065" y="2536120"/>
              <a:ext cx="98861" cy="9304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34045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TotalTime>
  <Words>236</Words>
  <Application>Microsoft Office PowerPoint</Application>
  <PresentationFormat>A3 Paper (297x420 mm)</PresentationFormat>
  <Paragraphs>39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â€œTeaching Learning Quality Assurance Toolâ€  Â   Â  To document the outcomes of the exercises/explorations designed in the precious semester/year for that subject  Â  To understand the work done by previous batch ( in terms of meeting the objectives)Â  To synthesize learnings regarding the teaching learning process from the previous semester/year Â  To assure that syllabus content is covered for each subject in the prescribed time  Â  To assure that explorations are designed considering varied learner types  Â  To identify additional or specific books for that subject Â  To identify additional resources i.e. expert lectures/workshops/software/equipment   Â  To identify site visits /study tours/settlement studies required to enrich the teaching learning Â  To assure that learnings from seminar/conferences conducted at the institute are referred to in the teaching. Â  To innovate the teaching learning pedagogy for the subject Â To think of a long term plan to develop this subject The tool expects the faculty to think outside the box and think for the future development of the subject. Some suggestions for the long term plan can be chosen to be put in action to develop expertise in that subject. Some collaborations also get mentioned which could be looked at for enrichment. Â  Helps in exploration planner.  The tool gives the teaching schedule as well as the exploration submission schedule for a particular subject. Once this tool is filled by all subjects, it becomes easier to have the exploration planner generated. This exploration planner helps in spreading the explorations over time so that students are not overloaded as well as the explorations do not get overlapped. Â  To assure an integrated approach towards teaching various subjects for that semester/year Once the faculty fills up this tool for a particular subject, they present this to the entire faculty teaching for that year. This helps other faculty understand the interrelationship of teaching learning across subject for that year. There is a possibility of one subject f</dc:title>
  <dc:creator>Shraddha Manjrekar</dc:creator>
  <cp:lastModifiedBy>Shraddha Manjrekar</cp:lastModifiedBy>
  <cp:revision>29</cp:revision>
  <dcterms:created xsi:type="dcterms:W3CDTF">2022-07-29T04:34:43Z</dcterms:created>
  <dcterms:modified xsi:type="dcterms:W3CDTF">2024-04-08T10:10:56Z</dcterms:modified>
</cp:coreProperties>
</file>